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sldIdLst>
    <p:sldId id="256" r:id="rId4"/>
    <p:sldId id="259" r:id="rId5"/>
    <p:sldId id="262" r:id="rId6"/>
    <p:sldId id="287" r:id="rId7"/>
    <p:sldId id="290" r:id="rId8"/>
    <p:sldId id="285" r:id="rId9"/>
    <p:sldId id="275" r:id="rId10"/>
    <p:sldId id="260" r:id="rId11"/>
    <p:sldId id="263" r:id="rId12"/>
    <p:sldId id="264" r:id="rId13"/>
    <p:sldId id="276" r:id="rId14"/>
    <p:sldId id="277" r:id="rId15"/>
    <p:sldId id="278" r:id="rId16"/>
    <p:sldId id="279" r:id="rId17"/>
    <p:sldId id="280" r:id="rId18"/>
    <p:sldId id="281" r:id="rId19"/>
    <p:sldId id="282" r:id="rId20"/>
    <p:sldId id="292" r:id="rId21"/>
    <p:sldId id="293" r:id="rId22"/>
    <p:sldId id="267" r:id="rId23"/>
  </p:sldIdLst>
  <p:sldSz cx="12192000" cy="6858000"/>
  <p:notesSz cx="6858000" cy="9144000"/>
  <p:embeddedFontLst>
    <p:embeddedFont>
      <p:font typeface="Segoe UI" panose="020B0502040204020203" pitchFamily="34" charset="0"/>
      <p:regular r:id="rId27"/>
    </p:embeddedFont>
    <p:embeddedFont>
      <p:font typeface="等线" charset="0"/>
      <p:regular r:id="rId2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CDCD"/>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21" autoAdjust="0"/>
    <p:restoredTop sz="94660"/>
  </p:normalViewPr>
  <p:slideViewPr>
    <p:cSldViewPr snapToGrid="0" showGuides="1">
      <p:cViewPr varScale="1">
        <p:scale>
          <a:sx n="64" d="100"/>
          <a:sy n="64" d="100"/>
        </p:scale>
        <p:origin x="1092" y="60"/>
      </p:cViewPr>
      <p:guideLst>
        <p:guide orient="horz" pos="2160"/>
        <p:guide pos="3840"/>
        <p:guide orient="horz" pos="3271"/>
        <p:guide pos="329"/>
      </p:guideLst>
    </p:cSldViewPr>
  </p:slideViewPr>
  <p:notesTextViewPr>
    <p:cViewPr>
      <p:scale>
        <a:sx n="1" d="1"/>
        <a:sy n="1" d="1"/>
      </p:scale>
      <p:origin x="0" y="0"/>
    </p:cViewPr>
  </p:notesTextViewPr>
  <p:sorterViewPr>
    <p:cViewPr>
      <p:scale>
        <a:sx n="100" d="100"/>
        <a:sy n="100" d="100"/>
      </p:scale>
      <p:origin x="0" y="-76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DB7DA26-7FE2-4728-B834-C9BDCAD112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2A1AB3-1D21-4892-9BF8-6B9E53C3447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rgbClr val="CDCDCD"/>
            </a:gs>
          </a:gsLst>
          <a:lin ang="54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B7DA26-7FE2-4728-B834-C9BDCAD112B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2A1AB3-1D21-4892-9BF8-6B9E53C3447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rgbClr val="CDCDCD"/>
            </a:gs>
          </a:gsLst>
          <a:lin ang="54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B7DA26-7FE2-4728-B834-C9BDCAD112B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2A1AB3-1D21-4892-9BF8-6B9E53C3447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3.pn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矩形 1"/>
          <p:cNvSpPr/>
          <p:nvPr/>
        </p:nvSpPr>
        <p:spPr>
          <a:xfrm>
            <a:off x="1076325" y="2272461"/>
            <a:ext cx="10020300" cy="2457450"/>
          </a:xfrm>
          <a:prstGeom prst="rect">
            <a:avLst/>
          </a:prstGeom>
          <a:ln w="317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 name="文本框 3"/>
          <p:cNvSpPr txBox="1"/>
          <p:nvPr/>
        </p:nvSpPr>
        <p:spPr>
          <a:xfrm>
            <a:off x="3236119" y="1938668"/>
            <a:ext cx="5700712" cy="1753235"/>
          </a:xfrm>
          <a:prstGeom prst="rect">
            <a:avLst/>
          </a:prstGeom>
        </p:spPr>
        <p:txBody>
          <a:bodyPr wrap="square" rtlCol="0">
            <a:spAutoFit/>
          </a:bodyPr>
          <a:lstStyle/>
          <a:p>
            <a:pPr algn="ctr"/>
            <a:r>
              <a:rPr lang="zh-CN" altLang="en-US" sz="3600" dirty="0">
                <a:solidFill>
                  <a:schemeClr val="bg2">
                    <a:lumMod val="10000"/>
                  </a:schemeClr>
                </a:solidFill>
                <a:latin typeface="思源黑体 CN Bold" panose="020B0800000000000000" pitchFamily="34" charset="-122"/>
                <a:ea typeface="思源黑体 CN Bold" panose="020B0800000000000000" pitchFamily="34" charset="-122"/>
              </a:rPr>
              <a:t>Tips on exploring university academic resources</a:t>
            </a:r>
            <a:endParaRPr lang="zh-CN" altLang="en-US" sz="3600" dirty="0">
              <a:solidFill>
                <a:schemeClr val="bg2">
                  <a:lumMod val="10000"/>
                </a:schemeClr>
              </a:solidFill>
              <a:latin typeface="思源黑体 CN Bold" panose="020B0800000000000000" pitchFamily="34" charset="-122"/>
              <a:ea typeface="思源黑体 CN Bold" panose="020B0800000000000000" pitchFamily="34" charset="-122"/>
            </a:endParaRPr>
          </a:p>
        </p:txBody>
      </p:sp>
      <p:sp>
        <p:nvSpPr>
          <p:cNvPr id="5" name="矩形 4"/>
          <p:cNvSpPr/>
          <p:nvPr/>
        </p:nvSpPr>
        <p:spPr>
          <a:xfrm>
            <a:off x="5262562" y="3631806"/>
            <a:ext cx="1666875" cy="4571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938712" y="3813095"/>
            <a:ext cx="2295525" cy="829945"/>
          </a:xfrm>
          <a:prstGeom prst="rect">
            <a:avLst/>
          </a:prstGeom>
        </p:spPr>
        <p:txBody>
          <a:bodyPr wrap="square" rtlCol="0">
            <a:spAutoFit/>
          </a:bodyPr>
          <a:lstStyle/>
          <a:p>
            <a:pPr algn="ctr"/>
            <a:r>
              <a:rPr lang="en-US" altLang="zh-CN" sz="1600" dirty="0">
                <a:solidFill>
                  <a:schemeClr val="bg2">
                    <a:lumMod val="25000"/>
                  </a:schemeClr>
                </a:solidFill>
                <a:latin typeface="思源黑体 CN Medium" panose="020B0600000000000000" pitchFamily="34" charset="-122"/>
                <a:ea typeface="思源黑体 CN Medium" panose="020B0600000000000000" pitchFamily="34" charset="-122"/>
                <a:sym typeface="+mn-ea"/>
              </a:rPr>
              <a:t>Shangxue Li, Aibo Li, Chuhan Zhang, Jiayi Deng</a:t>
            </a:r>
            <a:endParaRPr lang="en-US" altLang="zh-CN" sz="1600" dirty="0">
              <a:solidFill>
                <a:schemeClr val="bg2">
                  <a:lumMod val="25000"/>
                </a:schemeClr>
              </a:solidFill>
              <a:latin typeface="思源黑体 CN Medium" panose="020B0600000000000000" pitchFamily="34" charset="-122"/>
              <a:ea typeface="思源黑体 CN Medium" panose="020B0600000000000000" pitchFamily="34"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597475" y="133350"/>
            <a:ext cx="2610409" cy="521970"/>
          </a:xfrm>
          <a:prstGeom prst="rect">
            <a:avLst/>
          </a:prstGeom>
          <a:noFill/>
        </p:spPr>
        <p:txBody>
          <a:bodyPr wrap="square" rtlCol="0">
            <a:spAutoFit/>
          </a:bodyPr>
          <a:lstStyle/>
          <a:p>
            <a:r>
              <a:rPr lang="zh-CN" altLang="en-US" sz="2800" spc="140" dirty="0">
                <a:solidFill>
                  <a:schemeClr val="bg2">
                    <a:lumMod val="25000"/>
                  </a:schemeClr>
                </a:solidFill>
                <a:latin typeface="思源黑体 CN Heavy" panose="020B0A00000000000000" pitchFamily="34" charset="-122"/>
                <a:ea typeface="思源黑体 CN Heavy" panose="020B0A00000000000000" pitchFamily="34" charset="-122"/>
              </a:rPr>
              <a:t>Libraries</a:t>
            </a:r>
            <a:endParaRPr lang="zh-CN" altLang="en-US" sz="2800" spc="14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35" name="矩形 34"/>
          <p:cNvSpPr/>
          <p:nvPr/>
        </p:nvSpPr>
        <p:spPr>
          <a:xfrm>
            <a:off x="522741" y="176892"/>
            <a:ext cx="108000" cy="64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630555" y="1409065"/>
            <a:ext cx="10515600" cy="4351338"/>
          </a:xfrm>
        </p:spPr>
        <p:txBody>
          <a:bodyPr/>
          <a:p>
            <a:r>
              <a:rPr lang="en-US" altLang="zh-CN"/>
              <a:t>Data base</a:t>
            </a:r>
            <a:endParaRPr lang="en-US" altLang="zh-CN"/>
          </a:p>
          <a:p>
            <a:r>
              <a:rPr lang="en-US" altLang="zh-CN"/>
              <a:t>Journals</a:t>
            </a:r>
            <a:endParaRPr lang="en-US" altLang="zh-CN"/>
          </a:p>
          <a:p>
            <a:r>
              <a:rPr lang="en-US" altLang="zh-CN"/>
              <a:t> ...</a:t>
            </a:r>
            <a:endParaRPr lang="en-US" altLang="zh-CN"/>
          </a:p>
        </p:txBody>
      </p:sp>
      <p:pic>
        <p:nvPicPr>
          <p:cNvPr id="2" name="图片 1" descr="截屏2023-05-26 上午12.11.04"/>
          <p:cNvPicPr>
            <a:picLocks noChangeAspect="1"/>
          </p:cNvPicPr>
          <p:nvPr/>
        </p:nvPicPr>
        <p:blipFill>
          <a:blip r:embed="rId1"/>
          <a:stretch>
            <a:fillRect/>
          </a:stretch>
        </p:blipFill>
        <p:spPr>
          <a:xfrm>
            <a:off x="4872355" y="1409065"/>
            <a:ext cx="6273800" cy="47371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597475" y="133350"/>
            <a:ext cx="2610409" cy="953135"/>
          </a:xfrm>
          <a:prstGeom prst="rect">
            <a:avLst/>
          </a:prstGeom>
          <a:noFill/>
        </p:spPr>
        <p:txBody>
          <a:bodyPr wrap="square" rtlCol="0">
            <a:spAutoFit/>
          </a:bodyPr>
          <a:lstStyle/>
          <a:p>
            <a:r>
              <a:rPr lang="en-US" altLang="zh-CN" sz="2800">
                <a:sym typeface="+mn-ea"/>
              </a:rPr>
              <a:t>How to find it?</a:t>
            </a:r>
            <a:endParaRPr lang="en-US" altLang="zh-CN" sz="2800"/>
          </a:p>
          <a:p>
            <a:endParaRPr lang="zh-CN" altLang="en-US" sz="2800" spc="14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35" name="矩形 34"/>
          <p:cNvSpPr/>
          <p:nvPr/>
        </p:nvSpPr>
        <p:spPr>
          <a:xfrm>
            <a:off x="522741" y="176892"/>
            <a:ext cx="108000" cy="64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630555" y="1409065"/>
            <a:ext cx="10515600" cy="4351338"/>
          </a:xfrm>
        </p:spPr>
        <p:txBody>
          <a:bodyPr/>
          <a:p>
            <a:r>
              <a:rPr lang="en-US" altLang="zh-CN">
                <a:sym typeface="+mn-ea"/>
              </a:rPr>
              <a:t>Click on the “Academics” icon</a:t>
            </a:r>
            <a:endParaRPr lang="en-US" altLang="zh-CN"/>
          </a:p>
          <a:p>
            <a:r>
              <a:rPr lang="en-US" altLang="zh-CN">
                <a:sym typeface="+mn-ea"/>
              </a:rPr>
              <a:t>go to the detail page</a:t>
            </a:r>
            <a:endParaRPr lang="en-US" altLang="zh-CN"/>
          </a:p>
          <a:p>
            <a:pPr marL="0" indent="0">
              <a:buNone/>
            </a:pPr>
            <a:endParaRPr lang="en-US" altLang="zh-CN"/>
          </a:p>
        </p:txBody>
      </p:sp>
      <p:pic>
        <p:nvPicPr>
          <p:cNvPr id="4" name="图片 1" descr="/private/var/folders/_t/k0nsrgxn39bdtvk4shx8zpfm0000gn/T/com.kingsoft.wpsoffice.mac/picturecompress_20230526000721/output_1.pngoutput_1"/>
          <p:cNvPicPr>
            <a:picLocks noChangeAspect="1"/>
          </p:cNvPicPr>
          <p:nvPr/>
        </p:nvPicPr>
        <p:blipFill>
          <a:blip r:embed="rId1"/>
          <a:srcRect/>
          <a:stretch>
            <a:fillRect/>
          </a:stretch>
        </p:blipFill>
        <p:spPr>
          <a:xfrm>
            <a:off x="821055" y="3241040"/>
            <a:ext cx="4981575" cy="2882265"/>
          </a:xfrm>
          <a:prstGeom prst="rect">
            <a:avLst/>
          </a:prstGeom>
          <a:noFill/>
          <a:ln>
            <a:noFill/>
          </a:ln>
        </p:spPr>
      </p:pic>
      <p:pic>
        <p:nvPicPr>
          <p:cNvPr id="5" name="图片 2" descr="/private/var/folders/xj/dzq_j5p90kv_nlxr9fb30q7m0000gn/T/com.kingsoft.wpsoffice.mac/picturecompress_20230525101926/output_1.pngoutput_1"/>
          <p:cNvPicPr>
            <a:picLocks noChangeAspect="1"/>
          </p:cNvPicPr>
          <p:nvPr/>
        </p:nvPicPr>
        <p:blipFill>
          <a:blip r:embed="rId2"/>
          <a:srcRect/>
          <a:stretch>
            <a:fillRect/>
          </a:stretch>
        </p:blipFill>
        <p:spPr>
          <a:xfrm>
            <a:off x="6207760" y="3241040"/>
            <a:ext cx="4592320" cy="288163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597475" y="133350"/>
            <a:ext cx="2610409" cy="953135"/>
          </a:xfrm>
          <a:prstGeom prst="rect">
            <a:avLst/>
          </a:prstGeom>
          <a:noFill/>
        </p:spPr>
        <p:txBody>
          <a:bodyPr wrap="square" rtlCol="0">
            <a:spAutoFit/>
          </a:bodyPr>
          <a:lstStyle/>
          <a:p>
            <a:r>
              <a:rPr lang="en-US" altLang="zh-CN" sz="2800">
                <a:sym typeface="+mn-ea"/>
              </a:rPr>
              <a:t>How to find it?</a:t>
            </a:r>
            <a:endParaRPr lang="en-US" altLang="zh-CN" sz="2800"/>
          </a:p>
          <a:p>
            <a:endParaRPr lang="zh-CN" altLang="en-US" sz="2800" spc="14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35" name="矩形 34"/>
          <p:cNvSpPr/>
          <p:nvPr/>
        </p:nvSpPr>
        <p:spPr>
          <a:xfrm>
            <a:off x="522741" y="176892"/>
            <a:ext cx="108000" cy="64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630555" y="1409065"/>
            <a:ext cx="10515600" cy="4351338"/>
          </a:xfrm>
        </p:spPr>
        <p:txBody>
          <a:bodyPr/>
          <a:p>
            <a:pPr marL="0" indent="0">
              <a:buNone/>
            </a:pPr>
            <a:r>
              <a:rPr lang="en-US" altLang="zh-CN">
                <a:sym typeface="+mn-ea"/>
              </a:rPr>
              <a:t>Click on “Libraries”</a:t>
            </a:r>
            <a:endParaRPr lang="en-US" altLang="zh-CN"/>
          </a:p>
        </p:txBody>
      </p:sp>
      <p:pic>
        <p:nvPicPr>
          <p:cNvPr id="2" name="图片 4" descr="/private/var/folders/xj/dzq_j5p90kv_nlxr9fb30q7m0000gn/T/com.kingsoft.wpsoffice.mac/picturecompress_20230525102059/output_1.pngoutput_1"/>
          <p:cNvPicPr>
            <a:picLocks noChangeAspect="1"/>
          </p:cNvPicPr>
          <p:nvPr/>
        </p:nvPicPr>
        <p:blipFill>
          <a:blip r:embed="rId1"/>
          <a:srcRect/>
          <a:stretch>
            <a:fillRect/>
          </a:stretch>
        </p:blipFill>
        <p:spPr>
          <a:xfrm>
            <a:off x="993775" y="2584450"/>
            <a:ext cx="6748780" cy="34626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597475" y="133350"/>
            <a:ext cx="2610409" cy="521970"/>
          </a:xfrm>
          <a:prstGeom prst="rect">
            <a:avLst/>
          </a:prstGeom>
          <a:noFill/>
        </p:spPr>
        <p:txBody>
          <a:bodyPr wrap="square" rtlCol="0">
            <a:spAutoFit/>
          </a:bodyPr>
          <a:lstStyle/>
          <a:p>
            <a:r>
              <a:rPr lang="en-US" altLang="zh-CN" sz="2800">
                <a:sym typeface="+mn-ea"/>
              </a:rPr>
              <a:t>Other</a:t>
            </a:r>
            <a:endParaRPr lang="en-US" altLang="zh-CN" sz="2800">
              <a:sym typeface="+mn-ea"/>
            </a:endParaRPr>
          </a:p>
        </p:txBody>
      </p:sp>
      <p:sp>
        <p:nvSpPr>
          <p:cNvPr id="35" name="矩形 34"/>
          <p:cNvSpPr/>
          <p:nvPr/>
        </p:nvSpPr>
        <p:spPr>
          <a:xfrm>
            <a:off x="522741" y="176892"/>
            <a:ext cx="108000" cy="64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630555" y="1409065"/>
            <a:ext cx="10515600" cy="4351338"/>
          </a:xfrm>
        </p:spPr>
        <p:txBody>
          <a:bodyPr/>
          <a:p>
            <a:r>
              <a:rPr lang="en-US" altLang="zh-CN"/>
              <a:t>Tutoring</a:t>
            </a:r>
            <a:endParaRPr lang="en-US" altLang="zh-CN"/>
          </a:p>
          <a:p>
            <a:r>
              <a:rPr lang="en-US" altLang="zh-CN"/>
              <a:t>Study groups</a:t>
            </a:r>
            <a:endParaRPr lang="en-US" altLang="zh-CN"/>
          </a:p>
          <a:p>
            <a:r>
              <a:rPr lang="en-US" altLang="zh-CN"/>
              <a:t>Writing centers </a:t>
            </a:r>
            <a:endParaRPr lang="en-US" altLang="zh-CN"/>
          </a:p>
          <a:p>
            <a:r>
              <a:rPr lang="en-US" altLang="zh-CN"/>
              <a:t>……</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597535" y="133350"/>
            <a:ext cx="6386195" cy="521970"/>
          </a:xfrm>
          <a:prstGeom prst="rect">
            <a:avLst/>
          </a:prstGeom>
          <a:noFill/>
        </p:spPr>
        <p:txBody>
          <a:bodyPr wrap="square" rtlCol="0">
            <a:spAutoFit/>
          </a:bodyPr>
          <a:lstStyle/>
          <a:p>
            <a:r>
              <a:rPr lang="en-US" altLang="zh-CN" sz="2800">
                <a:sym typeface="+mn-ea"/>
              </a:rPr>
              <a:t>How to research on these information?</a:t>
            </a:r>
            <a:endParaRPr lang="en-US" altLang="zh-CN" sz="2800">
              <a:sym typeface="+mn-ea"/>
            </a:endParaRPr>
          </a:p>
        </p:txBody>
      </p:sp>
      <p:sp>
        <p:nvSpPr>
          <p:cNvPr id="35" name="矩形 34"/>
          <p:cNvSpPr/>
          <p:nvPr/>
        </p:nvSpPr>
        <p:spPr>
          <a:xfrm>
            <a:off x="522741" y="176892"/>
            <a:ext cx="108000" cy="64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630555" y="1409065"/>
            <a:ext cx="10515600" cy="4351338"/>
          </a:xfrm>
        </p:spPr>
        <p:txBody>
          <a:bodyPr/>
          <a:p>
            <a:r>
              <a:rPr lang="en-US" dirty="0">
                <a:sym typeface="+mn-ea"/>
              </a:rPr>
              <a:t>Usually couldn’t be found on the front page of the website</a:t>
            </a:r>
            <a:endParaRPr lang="en-US" dirty="0"/>
          </a:p>
          <a:p>
            <a:endParaRPr lang="en-US" dirty="0"/>
          </a:p>
          <a:p>
            <a:r>
              <a:rPr lang="en-US" dirty="0">
                <a:sym typeface="+mn-ea"/>
              </a:rPr>
              <a:t>“Academic”</a:t>
            </a:r>
            <a:endParaRPr lang="en-US" dirty="0"/>
          </a:p>
          <a:p>
            <a:r>
              <a:rPr lang="en-US" dirty="0">
                <a:sym typeface="+mn-ea"/>
              </a:rPr>
              <a:t>Search </a:t>
            </a:r>
            <a:endParaRPr lang="en-US" dirty="0"/>
          </a:p>
          <a:p>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597535" y="133350"/>
            <a:ext cx="6386195" cy="521970"/>
          </a:xfrm>
          <a:prstGeom prst="rect">
            <a:avLst/>
          </a:prstGeom>
          <a:noFill/>
        </p:spPr>
        <p:txBody>
          <a:bodyPr wrap="square" rtlCol="0">
            <a:spAutoFit/>
          </a:bodyPr>
          <a:lstStyle/>
          <a:p>
            <a:r>
              <a:rPr lang="en-US" altLang="zh-CN" sz="2800">
                <a:sym typeface="+mn-ea"/>
              </a:rPr>
              <a:t>For </a:t>
            </a:r>
            <a:r>
              <a:rPr lang="en-US" altLang="zh-CN" sz="2800">
                <a:sym typeface="+mn-ea"/>
              </a:rPr>
              <a:t>Example: </a:t>
            </a:r>
            <a:endParaRPr lang="en-US" altLang="zh-CN" sz="2800">
              <a:sym typeface="+mn-ea"/>
            </a:endParaRPr>
          </a:p>
        </p:txBody>
      </p:sp>
      <p:sp>
        <p:nvSpPr>
          <p:cNvPr id="35" name="矩形 34"/>
          <p:cNvSpPr/>
          <p:nvPr/>
        </p:nvSpPr>
        <p:spPr>
          <a:xfrm>
            <a:off x="522741" y="176892"/>
            <a:ext cx="108000" cy="64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630555" y="1409065"/>
            <a:ext cx="10515600" cy="4351338"/>
          </a:xfrm>
        </p:spPr>
        <p:txBody>
          <a:bodyPr/>
          <a:p>
            <a:r>
              <a:rPr lang="en-US" dirty="0">
                <a:sym typeface="+mn-ea"/>
              </a:rPr>
              <a:t>Click into the academic page</a:t>
            </a:r>
            <a:endParaRPr lang="en-US" dirty="0">
              <a:sym typeface="+mn-ea"/>
            </a:endParaRPr>
          </a:p>
        </p:txBody>
      </p:sp>
      <p:pic>
        <p:nvPicPr>
          <p:cNvPr id="5" name="图片 4" descr="/private/var/folders/_t/k0nsrgxn39bdtvk4shx8zpfm0000gn/T/com.kingsoft.wpsoffice.mac/picturecompress_20230526001600/output_1.pngoutput_1"/>
          <p:cNvPicPr>
            <a:picLocks noChangeAspect="1"/>
          </p:cNvPicPr>
          <p:nvPr/>
        </p:nvPicPr>
        <p:blipFill>
          <a:blip r:embed="rId1"/>
          <a:stretch>
            <a:fillRect/>
          </a:stretch>
        </p:blipFill>
        <p:spPr>
          <a:xfrm>
            <a:off x="2209800" y="2677285"/>
            <a:ext cx="7772400" cy="379114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597535" y="133350"/>
            <a:ext cx="6386195" cy="521970"/>
          </a:xfrm>
          <a:prstGeom prst="rect">
            <a:avLst/>
          </a:prstGeom>
          <a:noFill/>
        </p:spPr>
        <p:txBody>
          <a:bodyPr wrap="square" rtlCol="0">
            <a:spAutoFit/>
          </a:bodyPr>
          <a:lstStyle/>
          <a:p>
            <a:r>
              <a:rPr lang="en-US" altLang="zh-CN" sz="2800">
                <a:sym typeface="+mn-ea"/>
              </a:rPr>
              <a:t>For </a:t>
            </a:r>
            <a:r>
              <a:rPr lang="en-US" altLang="zh-CN" sz="2800">
                <a:sym typeface="+mn-ea"/>
              </a:rPr>
              <a:t>Example: </a:t>
            </a:r>
            <a:endParaRPr lang="en-US" altLang="zh-CN" sz="2800">
              <a:sym typeface="+mn-ea"/>
            </a:endParaRPr>
          </a:p>
        </p:txBody>
      </p:sp>
      <p:sp>
        <p:nvSpPr>
          <p:cNvPr id="35" name="矩形 34"/>
          <p:cNvSpPr/>
          <p:nvPr/>
        </p:nvSpPr>
        <p:spPr>
          <a:xfrm>
            <a:off x="522741" y="176892"/>
            <a:ext cx="108000" cy="64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630555" y="1409065"/>
            <a:ext cx="10515600" cy="4351338"/>
          </a:xfrm>
        </p:spPr>
        <p:txBody>
          <a:bodyPr/>
          <a:p>
            <a:r>
              <a:rPr lang="en-US" dirty="0">
                <a:sym typeface="+mn-ea"/>
              </a:rPr>
              <a:t>Search</a:t>
            </a:r>
            <a:endParaRPr lang="en-US" dirty="0">
              <a:sym typeface="+mn-ea"/>
            </a:endParaRPr>
          </a:p>
          <a:p>
            <a:r>
              <a:rPr lang="en-US" dirty="0">
                <a:sym typeface="+mn-ea"/>
              </a:rPr>
              <a:t>Type in keyword</a:t>
            </a:r>
            <a:endParaRPr lang="en-US" dirty="0">
              <a:sym typeface="+mn-ea"/>
            </a:endParaRPr>
          </a:p>
        </p:txBody>
      </p:sp>
      <p:pic>
        <p:nvPicPr>
          <p:cNvPr id="4" name="图片 3" descr="电脑萤幕的截图&#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4141" t="16735" r="4130" b="8162"/>
          <a:stretch>
            <a:fillRect/>
          </a:stretch>
        </p:blipFill>
        <p:spPr bwMode="auto">
          <a:xfrm>
            <a:off x="2387046" y="2842244"/>
            <a:ext cx="7417908" cy="3662696"/>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597535" y="133350"/>
            <a:ext cx="6386195" cy="521970"/>
          </a:xfrm>
          <a:prstGeom prst="rect">
            <a:avLst/>
          </a:prstGeom>
          <a:noFill/>
        </p:spPr>
        <p:txBody>
          <a:bodyPr wrap="square" rtlCol="0">
            <a:spAutoFit/>
          </a:bodyPr>
          <a:lstStyle/>
          <a:p>
            <a:r>
              <a:rPr lang="en-US" altLang="zh-CN" sz="2800">
                <a:sym typeface="+mn-ea"/>
              </a:rPr>
              <a:t>For </a:t>
            </a:r>
            <a:r>
              <a:rPr lang="en-US" altLang="zh-CN" sz="2800">
                <a:sym typeface="+mn-ea"/>
              </a:rPr>
              <a:t>Example: </a:t>
            </a:r>
            <a:endParaRPr lang="en-US" altLang="zh-CN" sz="2800">
              <a:sym typeface="+mn-ea"/>
            </a:endParaRPr>
          </a:p>
        </p:txBody>
      </p:sp>
      <p:sp>
        <p:nvSpPr>
          <p:cNvPr id="35" name="矩形 34"/>
          <p:cNvSpPr/>
          <p:nvPr/>
        </p:nvSpPr>
        <p:spPr>
          <a:xfrm>
            <a:off x="522741" y="176892"/>
            <a:ext cx="108000" cy="64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630555" y="1409065"/>
            <a:ext cx="10515600" cy="4351338"/>
          </a:xfrm>
        </p:spPr>
        <p:txBody>
          <a:bodyPr/>
          <a:p>
            <a:r>
              <a:rPr lang="en-US" dirty="0">
                <a:sym typeface="+mn-ea"/>
              </a:rPr>
              <a:t>Tutor resources </a:t>
            </a:r>
            <a:endParaRPr lang="en-US" dirty="0">
              <a:sym typeface="+mn-ea"/>
            </a:endParaRPr>
          </a:p>
          <a:p>
            <a:r>
              <a:rPr lang="en-US" dirty="0">
                <a:sym typeface="+mn-ea"/>
              </a:rPr>
              <a:t>Schedule appoinments</a:t>
            </a:r>
            <a:endParaRPr lang="en-US" dirty="0">
              <a:sym typeface="+mn-ea"/>
            </a:endParaRPr>
          </a:p>
        </p:txBody>
      </p:sp>
      <p:pic>
        <p:nvPicPr>
          <p:cNvPr id="2" name="图片 1" descr="图形用户界面, 应用程序, 网站&#10;&#10;描述已自动生成"/>
          <p:cNvPicPr>
            <a:picLocks noChangeAspect="1"/>
          </p:cNvPicPr>
          <p:nvPr/>
        </p:nvPicPr>
        <p:blipFill rotWithShape="1">
          <a:blip r:embed="rId1" cstate="print">
            <a:extLst>
              <a:ext uri="{28A0092B-C50C-407E-A947-70E740481C1C}">
                <a14:useLocalDpi xmlns:a14="http://schemas.microsoft.com/office/drawing/2010/main" val="0"/>
              </a:ext>
            </a:extLst>
          </a:blip>
          <a:srcRect l="4141" t="16090" r="4001" b="9880"/>
          <a:stretch>
            <a:fillRect/>
          </a:stretch>
        </p:blipFill>
        <p:spPr bwMode="auto">
          <a:xfrm>
            <a:off x="2568950" y="3064776"/>
            <a:ext cx="7054099" cy="3428099"/>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597535" y="133350"/>
            <a:ext cx="6386195" cy="521970"/>
          </a:xfrm>
          <a:prstGeom prst="rect">
            <a:avLst/>
          </a:prstGeom>
          <a:noFill/>
        </p:spPr>
        <p:txBody>
          <a:bodyPr wrap="square" rtlCol="0">
            <a:spAutoFit/>
          </a:bodyPr>
          <a:lstStyle/>
          <a:p>
            <a:r>
              <a:rPr lang="en-US" altLang="zh-CN" sz="2800">
                <a:sym typeface="+mn-ea"/>
              </a:rPr>
              <a:t>Social </a:t>
            </a:r>
            <a:r>
              <a:rPr lang="en-US" altLang="zh-CN" sz="2800">
                <a:sym typeface="+mn-ea"/>
              </a:rPr>
              <a:t>Media</a:t>
            </a:r>
            <a:endParaRPr lang="en-US" altLang="zh-CN" sz="2800">
              <a:sym typeface="+mn-ea"/>
            </a:endParaRPr>
          </a:p>
        </p:txBody>
      </p:sp>
      <p:sp>
        <p:nvSpPr>
          <p:cNvPr id="35" name="矩形 34"/>
          <p:cNvSpPr/>
          <p:nvPr/>
        </p:nvSpPr>
        <p:spPr>
          <a:xfrm>
            <a:off x="522741" y="176892"/>
            <a:ext cx="108000" cy="64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630555" y="1409065"/>
            <a:ext cx="10515600" cy="4351338"/>
          </a:xfrm>
        </p:spPr>
        <p:txBody>
          <a:bodyPr/>
          <a:p>
            <a:r>
              <a:rPr lang="en-US" dirty="0">
                <a:sym typeface="+mn-ea"/>
              </a:rPr>
              <a:t>Find the social media base on your needs</a:t>
            </a:r>
            <a:endParaRPr lang="en-US" dirty="0">
              <a:sym typeface="+mn-ea"/>
            </a:endParaRPr>
          </a:p>
          <a:p>
            <a:r>
              <a:rPr lang="en-US" dirty="0">
                <a:sym typeface="+mn-ea"/>
              </a:rPr>
              <a:t>Input the name of the university</a:t>
            </a:r>
            <a:endParaRPr lang="en-US" dirty="0">
              <a:sym typeface="+mn-ea"/>
            </a:endParaRPr>
          </a:p>
          <a:p>
            <a:r>
              <a:rPr lang="en-US" dirty="0">
                <a:sym typeface="+mn-ea"/>
              </a:rPr>
              <a:t>Click related keywords</a:t>
            </a:r>
            <a:endParaRPr lang="en-US" dirty="0">
              <a:sym typeface="+mn-ea"/>
            </a:endParaRPr>
          </a:p>
        </p:txBody>
      </p:sp>
      <p:pic>
        <p:nvPicPr>
          <p:cNvPr id="4" name="图片 1" descr="IMG_1215"/>
          <p:cNvPicPr>
            <a:picLocks noChangeAspect="1"/>
          </p:cNvPicPr>
          <p:nvPr/>
        </p:nvPicPr>
        <p:blipFill>
          <a:blip r:embed="rId1"/>
          <a:stretch>
            <a:fillRect/>
          </a:stretch>
        </p:blipFill>
        <p:spPr>
          <a:xfrm>
            <a:off x="8777605" y="1409065"/>
            <a:ext cx="2368550" cy="51276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597535" y="133350"/>
            <a:ext cx="6386195" cy="521970"/>
          </a:xfrm>
          <a:prstGeom prst="rect">
            <a:avLst/>
          </a:prstGeom>
          <a:noFill/>
        </p:spPr>
        <p:txBody>
          <a:bodyPr wrap="square" rtlCol="0">
            <a:spAutoFit/>
          </a:bodyPr>
          <a:lstStyle/>
          <a:p>
            <a:r>
              <a:rPr lang="en-US" altLang="zh-CN" sz="2800">
                <a:sym typeface="+mn-ea"/>
              </a:rPr>
              <a:t>Social </a:t>
            </a:r>
            <a:r>
              <a:rPr lang="en-US" altLang="zh-CN" sz="2800">
                <a:sym typeface="+mn-ea"/>
              </a:rPr>
              <a:t>Media</a:t>
            </a:r>
            <a:endParaRPr lang="en-US" altLang="zh-CN" sz="2800">
              <a:sym typeface="+mn-ea"/>
            </a:endParaRPr>
          </a:p>
        </p:txBody>
      </p:sp>
      <p:sp>
        <p:nvSpPr>
          <p:cNvPr id="35" name="矩形 34"/>
          <p:cNvSpPr/>
          <p:nvPr/>
        </p:nvSpPr>
        <p:spPr>
          <a:xfrm>
            <a:off x="522741" y="176892"/>
            <a:ext cx="108000" cy="64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630555" y="1332865"/>
            <a:ext cx="7080250" cy="4427855"/>
          </a:xfrm>
        </p:spPr>
        <p:txBody>
          <a:bodyPr/>
          <a:p>
            <a:r>
              <a:rPr lang="en-US" dirty="0">
                <a:sym typeface="+mn-ea"/>
              </a:rPr>
              <a:t>Domestic social media: Information from international student’s  perspective. </a:t>
            </a:r>
            <a:endParaRPr lang="en-US" dirty="0">
              <a:sym typeface="+mn-ea"/>
            </a:endParaRPr>
          </a:p>
          <a:p>
            <a:r>
              <a:rPr lang="en-US" dirty="0">
                <a:sym typeface="+mn-ea"/>
              </a:rPr>
              <a:t>Foreign social media: More comprehensive information and source</a:t>
            </a:r>
            <a:endParaRPr lang="en-US" dirty="0">
              <a:sym typeface="+mn-ea"/>
            </a:endParaRPr>
          </a:p>
        </p:txBody>
      </p:sp>
      <p:pic>
        <p:nvPicPr>
          <p:cNvPr id="2" name="图片 2" descr="/private/var/folders/_t/k0nsrgxn39bdtvk4shx8zpfm0000gn/T/com.kingsoft.wpsoffice.mac/picturecompress_20230526003709/output_1.pngoutput_1"/>
          <p:cNvPicPr>
            <a:picLocks noChangeAspect="1"/>
          </p:cNvPicPr>
          <p:nvPr/>
        </p:nvPicPr>
        <p:blipFill>
          <a:blip r:embed="rId1"/>
          <a:stretch>
            <a:fillRect/>
          </a:stretch>
        </p:blipFill>
        <p:spPr>
          <a:xfrm>
            <a:off x="8728075" y="177165"/>
            <a:ext cx="2243455" cy="4855845"/>
          </a:xfrm>
          <a:prstGeom prst="rect">
            <a:avLst/>
          </a:prstGeom>
        </p:spPr>
      </p:pic>
      <p:pic>
        <p:nvPicPr>
          <p:cNvPr id="5" name="图片 3" descr="截屏2023-05-25 下午4.29.56"/>
          <p:cNvPicPr>
            <a:picLocks noChangeAspect="1"/>
          </p:cNvPicPr>
          <p:nvPr/>
        </p:nvPicPr>
        <p:blipFill>
          <a:blip r:embed="rId2"/>
          <a:stretch>
            <a:fillRect/>
          </a:stretch>
        </p:blipFill>
        <p:spPr>
          <a:xfrm>
            <a:off x="1630363" y="3062605"/>
            <a:ext cx="5264785" cy="35369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a:spLocks noChangeAspect="1"/>
          </p:cNvSpPr>
          <p:nvPr/>
        </p:nvSpPr>
        <p:spPr>
          <a:xfrm>
            <a:off x="520700" y="1408435"/>
            <a:ext cx="5272600" cy="4876800"/>
          </a:xfrm>
          <a:prstGeom prst="rect">
            <a:avLst/>
          </a:prstGeom>
          <a:blipFill dpi="0" rotWithShape="1">
            <a:blip r:embed="rId1" cstate="screen">
              <a:extLst>
                <a:ext uri="{BEBA8EAE-BF5A-486C-A8C5-ECC9F3942E4B}">
                  <a14:imgProps xmlns:a14="http://schemas.microsoft.com/office/drawing/2010/main">
                    <a14:imgLayer r:embed="rId2">
                      <a14:imgEffect>
                        <a14:saturation sat="0"/>
                      </a14:imgEffect>
                    </a14:imgLayer>
                  </a14:imgProps>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文本框 1"/>
          <p:cNvSpPr txBox="1"/>
          <p:nvPr/>
        </p:nvSpPr>
        <p:spPr>
          <a:xfrm>
            <a:off x="622300" y="133350"/>
            <a:ext cx="2585720" cy="521970"/>
          </a:xfrm>
          <a:prstGeom prst="rect">
            <a:avLst/>
          </a:prstGeom>
          <a:noFill/>
        </p:spPr>
        <p:txBody>
          <a:bodyPr wrap="square" rtlCol="0">
            <a:spAutoFit/>
          </a:bodyPr>
          <a:lstStyle/>
          <a:p>
            <a:r>
              <a:rPr lang="en-US" altLang="zh-CN" sz="2800" spc="140" dirty="0">
                <a:solidFill>
                  <a:schemeClr val="bg2">
                    <a:lumMod val="25000"/>
                  </a:schemeClr>
                </a:solidFill>
                <a:latin typeface="思源黑体 CN Heavy" panose="020B0A00000000000000" pitchFamily="34" charset="-122"/>
                <a:ea typeface="思源黑体 CN Heavy" panose="020B0A00000000000000" pitchFamily="34" charset="-122"/>
              </a:rPr>
              <a:t>Introduction</a:t>
            </a:r>
            <a:endParaRPr lang="en-US" altLang="zh-CN" sz="2800" spc="14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5" name="矩形 4"/>
          <p:cNvSpPr/>
          <p:nvPr/>
        </p:nvSpPr>
        <p:spPr>
          <a:xfrm>
            <a:off x="6299835" y="1784350"/>
            <a:ext cx="4836160" cy="4246245"/>
          </a:xfrm>
          <a:prstGeom prst="rect">
            <a:avLst/>
          </a:prstGeom>
        </p:spPr>
        <p:txBody>
          <a:bodyPr wrap="square">
            <a:spAutoFit/>
          </a:bodyPr>
          <a:lstStyle/>
          <a:p>
            <a:pPr>
              <a:lnSpc>
                <a:spcPct val="150000"/>
              </a:lnSpc>
              <a:spcAft>
                <a:spcPts val="0"/>
              </a:spcAft>
            </a:pPr>
            <a:r>
              <a:rPr lang="zh-CN" altLang="zh-CN" sz="2000" b="1" kern="100" dirty="0">
                <a:solidFill>
                  <a:schemeClr val="tx1"/>
                </a:solidFill>
                <a:latin typeface="Segoe UI" panose="020B0502040204020203" pitchFamily="34" charset="0"/>
                <a:ea typeface="微软雅黑" panose="020B0503020204020204" pitchFamily="34" charset="-122"/>
                <a:cs typeface="Segoe UI" panose="020B0502040204020203" pitchFamily="34" charset="0"/>
              </a:rPr>
              <a:t>The purpose of this project is to create a comprehensive university academic resources guide for students. The guide will focus on various aspects such as programs, internship opportunities, and curriculum. The guide will not only provide practical information but also offer strategies and tips for exploring university academic resources.</a:t>
            </a:r>
            <a:endParaRPr lang="zh-CN" altLang="zh-CN" sz="2000" b="1" kern="100" dirty="0">
              <a:solidFill>
                <a:schemeClr val="tx1"/>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7" name="矩形 6"/>
          <p:cNvSpPr/>
          <p:nvPr/>
        </p:nvSpPr>
        <p:spPr>
          <a:xfrm>
            <a:off x="6078000" y="2467718"/>
            <a:ext cx="36000" cy="16129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90000"/>
                </a:schemeClr>
              </a:solidFill>
            </a:endParaRPr>
          </a:p>
        </p:txBody>
      </p:sp>
      <p:sp>
        <p:nvSpPr>
          <p:cNvPr id="21" name="矩形 20"/>
          <p:cNvSpPr/>
          <p:nvPr/>
        </p:nvSpPr>
        <p:spPr>
          <a:xfrm>
            <a:off x="522741" y="176892"/>
            <a:ext cx="108000" cy="64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矩形 8"/>
          <p:cNvSpPr/>
          <p:nvPr/>
        </p:nvSpPr>
        <p:spPr>
          <a:xfrm>
            <a:off x="1076325" y="2272461"/>
            <a:ext cx="10020300" cy="2457450"/>
          </a:xfrm>
          <a:prstGeom prst="rect">
            <a:avLst/>
          </a:prstGeom>
          <a:ln w="317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262562" y="3429000"/>
            <a:ext cx="1666875" cy="457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636222" y="2726601"/>
            <a:ext cx="4919553" cy="584775"/>
          </a:xfrm>
          <a:prstGeom prst="rect">
            <a:avLst/>
          </a:prstGeom>
        </p:spPr>
        <p:txBody>
          <a:bodyPr wrap="none">
            <a:spAutoFit/>
          </a:bodyPr>
          <a:lstStyle/>
          <a:p>
            <a:pPr algn="ctr"/>
            <a:r>
              <a:rPr lang="en-US" altLang="zh-CN" sz="3200" dirty="0">
                <a:solidFill>
                  <a:schemeClr val="bg2">
                    <a:lumMod val="50000"/>
                  </a:schemeClr>
                </a:solidFill>
                <a:latin typeface="Segoe UI" panose="020B0502040204020203" pitchFamily="34" charset="0"/>
                <a:ea typeface="微软雅黑 Light" panose="020B0502040204020203" pitchFamily="34" charset="-122"/>
                <a:cs typeface="Segoe UI" panose="020B0502040204020203" pitchFamily="34" charset="0"/>
              </a:rPr>
              <a:t>THANK YOU FOR WATCH</a:t>
            </a:r>
            <a:endParaRPr lang="zh-CN" altLang="en-US" sz="3200" dirty="0">
              <a:solidFill>
                <a:schemeClr val="bg2">
                  <a:lumMod val="50000"/>
                </a:schemeClr>
              </a:solidFill>
              <a:latin typeface="Segoe UI" panose="020B0502040204020203" pitchFamily="34" charset="0"/>
              <a:ea typeface="微软雅黑 Light" panose="020B0502040204020203" pitchFamily="34" charset="-122"/>
              <a:cs typeface="Segoe UI" panose="020B0502040204020203"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箭头连接符 4"/>
          <p:cNvCxnSpPr/>
          <p:nvPr/>
        </p:nvCxnSpPr>
        <p:spPr>
          <a:xfrm>
            <a:off x="0" y="3763535"/>
            <a:ext cx="11868150"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80777" y="2032887"/>
            <a:ext cx="1792726" cy="368300"/>
          </a:xfrm>
          <a:prstGeom prst="rect">
            <a:avLst/>
          </a:prstGeom>
          <a:noFill/>
        </p:spPr>
        <p:txBody>
          <a:bodyPr wrap="square" rtlCol="0">
            <a:spAutoFit/>
          </a:bodyPr>
          <a:lstStyle/>
          <a:p>
            <a:r>
              <a:rPr lang="en-US" altLang="zh-CN" dirty="0">
                <a:solidFill>
                  <a:schemeClr val="bg2">
                    <a:lumMod val="25000"/>
                  </a:schemeClr>
                </a:solidFill>
                <a:latin typeface="思源黑体 CN Medium" panose="020B0600000000000000" pitchFamily="34" charset="-122"/>
                <a:ea typeface="思源黑体 CN Medium" panose="020B0600000000000000" pitchFamily="34" charset="-122"/>
              </a:rPr>
              <a:t>Research</a:t>
            </a:r>
            <a:endParaRPr lang="en-US" altLang="zh-CN"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sp>
        <p:nvSpPr>
          <p:cNvPr id="9" name="文本框 8"/>
          <p:cNvSpPr txBox="1"/>
          <p:nvPr/>
        </p:nvSpPr>
        <p:spPr>
          <a:xfrm>
            <a:off x="5988656" y="2090796"/>
            <a:ext cx="1792726" cy="368300"/>
          </a:xfrm>
          <a:prstGeom prst="rect">
            <a:avLst/>
          </a:prstGeom>
          <a:noFill/>
        </p:spPr>
        <p:txBody>
          <a:bodyPr wrap="square" rtlCol="0">
            <a:spAutoFit/>
          </a:bodyPr>
          <a:lstStyle/>
          <a:p>
            <a:r>
              <a:rPr lang="en-US" altLang="zh-CN" dirty="0">
                <a:solidFill>
                  <a:schemeClr val="bg2">
                    <a:lumMod val="25000"/>
                  </a:schemeClr>
                </a:solidFill>
                <a:latin typeface="思源黑体 CN Medium" panose="020B0600000000000000" pitchFamily="34" charset="-122"/>
                <a:ea typeface="思源黑体 CN Medium" panose="020B0600000000000000" pitchFamily="34" charset="-122"/>
              </a:rPr>
              <a:t>Generalization</a:t>
            </a:r>
            <a:endParaRPr lang="en-US" altLang="zh-CN"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sp>
        <p:nvSpPr>
          <p:cNvPr id="11" name="文本框 10"/>
          <p:cNvSpPr txBox="1"/>
          <p:nvPr/>
        </p:nvSpPr>
        <p:spPr>
          <a:xfrm>
            <a:off x="3320575" y="4611915"/>
            <a:ext cx="1792726" cy="368300"/>
          </a:xfrm>
          <a:prstGeom prst="rect">
            <a:avLst/>
          </a:prstGeom>
          <a:noFill/>
        </p:spPr>
        <p:txBody>
          <a:bodyPr wrap="square" rtlCol="0">
            <a:spAutoFit/>
          </a:bodyPr>
          <a:lstStyle/>
          <a:p>
            <a:r>
              <a:rPr lang="en-US" altLang="zh-CN" dirty="0">
                <a:solidFill>
                  <a:schemeClr val="bg2">
                    <a:lumMod val="25000"/>
                  </a:schemeClr>
                </a:solidFill>
                <a:latin typeface="思源黑体 CN Medium" panose="020B0600000000000000" pitchFamily="34" charset="-122"/>
                <a:ea typeface="思源黑体 CN Medium" panose="020B0600000000000000" pitchFamily="34" charset="-122"/>
              </a:rPr>
              <a:t>Case Study</a:t>
            </a:r>
            <a:endParaRPr lang="en-US" altLang="zh-CN" dirty="0">
              <a:solidFill>
                <a:schemeClr val="bg2">
                  <a:lumMod val="25000"/>
                </a:schemeClr>
              </a:solidFill>
              <a:latin typeface="思源黑体 CN Medium" panose="020B0600000000000000" pitchFamily="34" charset="-122"/>
              <a:ea typeface="思源黑体 CN Medium" panose="020B0600000000000000" pitchFamily="34" charset="-122"/>
            </a:endParaRPr>
          </a:p>
        </p:txBody>
      </p:sp>
      <p:cxnSp>
        <p:nvCxnSpPr>
          <p:cNvPr id="14" name="直接连接符 13"/>
          <p:cNvCxnSpPr/>
          <p:nvPr/>
        </p:nvCxnSpPr>
        <p:spPr>
          <a:xfrm>
            <a:off x="680777" y="2039510"/>
            <a:ext cx="0" cy="1724025"/>
          </a:xfrm>
          <a:prstGeom prst="line">
            <a:avLst/>
          </a:prstGeom>
          <a:ln>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338252" y="3763535"/>
            <a:ext cx="0" cy="1724025"/>
          </a:xfrm>
          <a:prstGeom prst="line">
            <a:avLst/>
          </a:prstGeom>
          <a:ln>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995727" y="2039510"/>
            <a:ext cx="0" cy="1724025"/>
          </a:xfrm>
          <a:prstGeom prst="line">
            <a:avLst/>
          </a:prstGeom>
          <a:ln>
            <a:solidFill>
              <a:schemeClr val="bg2">
                <a:lumMod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995727" y="1631469"/>
            <a:ext cx="1252794" cy="39265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995727" y="1643131"/>
            <a:ext cx="981073" cy="368300"/>
          </a:xfrm>
          <a:prstGeom prst="rect">
            <a:avLst/>
          </a:prstGeom>
          <a:noFill/>
        </p:spPr>
        <p:txBody>
          <a:bodyPr wrap="square" rtlCol="0">
            <a:spAutoFit/>
          </a:bodyPr>
          <a:lstStyle/>
          <a:p>
            <a:pPr algn="ctr"/>
            <a:r>
              <a:rPr lang="en-US" dirty="0">
                <a:solidFill>
                  <a:schemeClr val="bg1">
                    <a:lumMod val="95000"/>
                  </a:schemeClr>
                </a:solidFill>
                <a:latin typeface="思源黑体 CN Medium" panose="020B0600000000000000" pitchFamily="34" charset="-122"/>
                <a:ea typeface="思源黑体 CN Medium" panose="020B0600000000000000" pitchFamily="34" charset="-122"/>
              </a:rPr>
              <a:t>3</a:t>
            </a:r>
            <a:endParaRPr lang="en-US" dirty="0">
              <a:solidFill>
                <a:schemeClr val="bg1">
                  <a:lumMod val="95000"/>
                </a:schemeClr>
              </a:solidFill>
              <a:latin typeface="思源黑体 CN Medium" panose="020B0600000000000000" pitchFamily="34" charset="-122"/>
              <a:ea typeface="思源黑体 CN Medium" panose="020B0600000000000000" pitchFamily="34" charset="-122"/>
            </a:endParaRPr>
          </a:p>
        </p:txBody>
      </p:sp>
      <p:sp>
        <p:nvSpPr>
          <p:cNvPr id="22" name="矩形 21"/>
          <p:cNvSpPr/>
          <p:nvPr/>
        </p:nvSpPr>
        <p:spPr>
          <a:xfrm>
            <a:off x="680776" y="1621337"/>
            <a:ext cx="1252794" cy="39265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680776" y="1632999"/>
            <a:ext cx="981073" cy="368300"/>
          </a:xfrm>
          <a:prstGeom prst="rect">
            <a:avLst/>
          </a:prstGeom>
          <a:noFill/>
        </p:spPr>
        <p:txBody>
          <a:bodyPr wrap="square" rtlCol="0">
            <a:spAutoFit/>
          </a:bodyPr>
          <a:lstStyle/>
          <a:p>
            <a:pPr algn="ctr"/>
            <a:r>
              <a:rPr lang="en-US" altLang="zh-CN" dirty="0">
                <a:solidFill>
                  <a:schemeClr val="bg1">
                    <a:lumMod val="95000"/>
                  </a:schemeClr>
                </a:solidFill>
                <a:latin typeface="思源黑体 CN Medium" panose="020B0600000000000000" pitchFamily="34" charset="-122"/>
                <a:ea typeface="思源黑体 CN Medium" panose="020B0600000000000000" pitchFamily="34" charset="-122"/>
              </a:rPr>
              <a:t>1</a:t>
            </a:r>
            <a:endParaRPr lang="en-US" altLang="zh-CN" dirty="0">
              <a:solidFill>
                <a:schemeClr val="bg1">
                  <a:lumMod val="95000"/>
                </a:schemeClr>
              </a:solidFill>
              <a:latin typeface="思源黑体 CN Medium" panose="020B0600000000000000" pitchFamily="34" charset="-122"/>
              <a:ea typeface="思源黑体 CN Medium" panose="020B0600000000000000" pitchFamily="34" charset="-122"/>
            </a:endParaRPr>
          </a:p>
        </p:txBody>
      </p:sp>
      <p:sp>
        <p:nvSpPr>
          <p:cNvPr id="26" name="矩形 25"/>
          <p:cNvSpPr/>
          <p:nvPr/>
        </p:nvSpPr>
        <p:spPr>
          <a:xfrm>
            <a:off x="3330096" y="5516687"/>
            <a:ext cx="1252794" cy="39265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3330096" y="5528349"/>
            <a:ext cx="981073" cy="368300"/>
          </a:xfrm>
          <a:prstGeom prst="rect">
            <a:avLst/>
          </a:prstGeom>
          <a:noFill/>
        </p:spPr>
        <p:txBody>
          <a:bodyPr wrap="square" rtlCol="0">
            <a:spAutoFit/>
          </a:bodyPr>
          <a:lstStyle/>
          <a:p>
            <a:pPr algn="ctr"/>
            <a:r>
              <a:rPr lang="en-US" dirty="0">
                <a:solidFill>
                  <a:schemeClr val="bg1">
                    <a:lumMod val="95000"/>
                  </a:schemeClr>
                </a:solidFill>
                <a:latin typeface="思源黑体 CN Medium" panose="020B0600000000000000" pitchFamily="34" charset="-122"/>
                <a:ea typeface="思源黑体 CN Medium" panose="020B0600000000000000" pitchFamily="34" charset="-122"/>
              </a:rPr>
              <a:t>2</a:t>
            </a:r>
            <a:endParaRPr lang="en-US" dirty="0">
              <a:solidFill>
                <a:schemeClr val="bg1">
                  <a:lumMod val="95000"/>
                </a:schemeClr>
              </a:solidFill>
              <a:latin typeface="思源黑体 CN Medium" panose="020B0600000000000000" pitchFamily="34" charset="-122"/>
              <a:ea typeface="思源黑体 CN Medium" panose="020B0600000000000000" pitchFamily="34" charset="-122"/>
            </a:endParaRPr>
          </a:p>
        </p:txBody>
      </p:sp>
      <p:sp>
        <p:nvSpPr>
          <p:cNvPr id="28" name="文本框 27"/>
          <p:cNvSpPr txBox="1"/>
          <p:nvPr/>
        </p:nvSpPr>
        <p:spPr>
          <a:xfrm>
            <a:off x="597475" y="133350"/>
            <a:ext cx="2610409" cy="521970"/>
          </a:xfrm>
          <a:prstGeom prst="rect">
            <a:avLst/>
          </a:prstGeom>
          <a:noFill/>
        </p:spPr>
        <p:txBody>
          <a:bodyPr wrap="square" rtlCol="0">
            <a:spAutoFit/>
          </a:bodyPr>
          <a:lstStyle/>
          <a:p>
            <a:r>
              <a:rPr lang="en-US" altLang="zh-CN" sz="2800" spc="140" dirty="0">
                <a:solidFill>
                  <a:schemeClr val="bg2">
                    <a:lumMod val="25000"/>
                  </a:schemeClr>
                </a:solidFill>
                <a:latin typeface="思源黑体 CN Heavy" panose="020B0A00000000000000" pitchFamily="34" charset="-122"/>
                <a:ea typeface="思源黑体 CN Heavy" panose="020B0A00000000000000" pitchFamily="34" charset="-122"/>
              </a:rPr>
              <a:t>Methodology</a:t>
            </a:r>
            <a:endParaRPr lang="en-US" altLang="zh-CN" sz="2800" spc="14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30" name="矩形 29"/>
          <p:cNvSpPr/>
          <p:nvPr/>
        </p:nvSpPr>
        <p:spPr>
          <a:xfrm>
            <a:off x="522741" y="176892"/>
            <a:ext cx="108000" cy="64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630555" y="177165"/>
            <a:ext cx="6386195" cy="521970"/>
          </a:xfrm>
          <a:prstGeom prst="rect">
            <a:avLst/>
          </a:prstGeom>
          <a:noFill/>
        </p:spPr>
        <p:txBody>
          <a:bodyPr wrap="square" rtlCol="0">
            <a:spAutoFit/>
          </a:bodyPr>
          <a:lstStyle/>
          <a:p>
            <a:r>
              <a:rPr lang="en-US" altLang="zh-CN" sz="2800">
                <a:sym typeface="+mn-ea"/>
              </a:rPr>
              <a:t>Curriculums</a:t>
            </a:r>
            <a:endParaRPr lang="en-US" altLang="zh-CN" sz="2800">
              <a:sym typeface="+mn-ea"/>
            </a:endParaRPr>
          </a:p>
        </p:txBody>
      </p:sp>
      <p:sp>
        <p:nvSpPr>
          <p:cNvPr id="35" name="矩形 34"/>
          <p:cNvSpPr/>
          <p:nvPr/>
        </p:nvSpPr>
        <p:spPr>
          <a:xfrm>
            <a:off x="522741" y="176892"/>
            <a:ext cx="108000" cy="64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630555" y="1409065"/>
            <a:ext cx="10515600" cy="4351338"/>
          </a:xfrm>
        </p:spPr>
        <p:txBody>
          <a:bodyPr/>
          <a:p>
            <a:r>
              <a:rPr lang="en-US" altLang="zh-CN">
                <a:sym typeface="+mn-ea"/>
              </a:rPr>
              <a:t>feature very prominently</a:t>
            </a:r>
            <a:endParaRPr lang="en-US" altLang="zh-CN"/>
          </a:p>
          <a:p>
            <a:r>
              <a:rPr lang="en-US" altLang="zh-CN">
                <a:sym typeface="+mn-ea"/>
              </a:rPr>
              <a:t>usually can find in “Academic” section</a:t>
            </a:r>
            <a:endParaRPr lang="en-US" dirty="0">
              <a:sym typeface="+mn-ea"/>
            </a:endParaRPr>
          </a:p>
        </p:txBody>
      </p:sp>
      <p:pic>
        <p:nvPicPr>
          <p:cNvPr id="8" name="图片 8" descr="截屏2023-05-25 16.10.56"/>
          <p:cNvPicPr>
            <a:picLocks noChangeAspect="1"/>
          </p:cNvPicPr>
          <p:nvPr/>
        </p:nvPicPr>
        <p:blipFill>
          <a:blip r:embed="rId1"/>
          <a:stretch>
            <a:fillRect/>
          </a:stretch>
        </p:blipFill>
        <p:spPr>
          <a:xfrm>
            <a:off x="894080" y="2902585"/>
            <a:ext cx="3645535" cy="1052195"/>
          </a:xfrm>
          <a:prstGeom prst="rect">
            <a:avLst/>
          </a:prstGeom>
        </p:spPr>
      </p:pic>
      <p:pic>
        <p:nvPicPr>
          <p:cNvPr id="9" name="图片 9" descr="截屏2023-05-25 16.12.02"/>
          <p:cNvPicPr>
            <a:picLocks noChangeAspect="1"/>
          </p:cNvPicPr>
          <p:nvPr/>
        </p:nvPicPr>
        <p:blipFill>
          <a:blip r:embed="rId2"/>
          <a:stretch>
            <a:fillRect/>
          </a:stretch>
        </p:blipFill>
        <p:spPr>
          <a:xfrm>
            <a:off x="894080" y="4167505"/>
            <a:ext cx="4337685" cy="2376170"/>
          </a:xfrm>
          <a:prstGeom prst="rect">
            <a:avLst/>
          </a:prstGeom>
        </p:spPr>
      </p:pic>
      <p:pic>
        <p:nvPicPr>
          <p:cNvPr id="11" name="图片 11" descr="截屏2023-05-25 16.14.29"/>
          <p:cNvPicPr>
            <a:picLocks noChangeAspect="1"/>
          </p:cNvPicPr>
          <p:nvPr/>
        </p:nvPicPr>
        <p:blipFill>
          <a:blip r:embed="rId3"/>
          <a:srcRect t="25176" b="1784"/>
          <a:stretch>
            <a:fillRect/>
          </a:stretch>
        </p:blipFill>
        <p:spPr>
          <a:xfrm>
            <a:off x="6442710" y="5328920"/>
            <a:ext cx="3346450" cy="1118235"/>
          </a:xfrm>
          <a:prstGeom prst="rect">
            <a:avLst/>
          </a:prstGeom>
        </p:spPr>
      </p:pic>
      <p:pic>
        <p:nvPicPr>
          <p:cNvPr id="10" name="图片 10" descr="/private/var/folders/_t/k0nsrgxn39bdtvk4shx8zpfm0000gn/T/com.kingsoft.wpsoffice.mac/picturecompress_20230526002214/output_1.pngoutput_1"/>
          <p:cNvPicPr>
            <a:picLocks noChangeAspect="1"/>
          </p:cNvPicPr>
          <p:nvPr/>
        </p:nvPicPr>
        <p:blipFill>
          <a:blip r:embed="rId4"/>
          <a:stretch>
            <a:fillRect/>
          </a:stretch>
        </p:blipFill>
        <p:spPr>
          <a:xfrm>
            <a:off x="6080125" y="2902585"/>
            <a:ext cx="4072255" cy="20186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630555" y="177165"/>
            <a:ext cx="6386195" cy="521970"/>
          </a:xfrm>
          <a:prstGeom prst="rect">
            <a:avLst/>
          </a:prstGeom>
          <a:noFill/>
        </p:spPr>
        <p:txBody>
          <a:bodyPr wrap="square" rtlCol="0">
            <a:spAutoFit/>
          </a:bodyPr>
          <a:lstStyle/>
          <a:p>
            <a:r>
              <a:rPr lang="en-US" altLang="zh-CN" sz="2800">
                <a:sym typeface="+mn-ea"/>
              </a:rPr>
              <a:t>Curriculum </a:t>
            </a:r>
            <a:endParaRPr lang="en-US" altLang="zh-CN" sz="2800">
              <a:sym typeface="+mn-ea"/>
            </a:endParaRPr>
          </a:p>
        </p:txBody>
      </p:sp>
      <p:sp>
        <p:nvSpPr>
          <p:cNvPr id="35" name="矩形 34"/>
          <p:cNvSpPr/>
          <p:nvPr/>
        </p:nvSpPr>
        <p:spPr>
          <a:xfrm>
            <a:off x="522741" y="176892"/>
            <a:ext cx="108000" cy="64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630555" y="1409065"/>
            <a:ext cx="10515600" cy="4351338"/>
          </a:xfrm>
        </p:spPr>
        <p:txBody>
          <a:bodyPr/>
          <a:p>
            <a:r>
              <a:rPr lang="en-US" altLang="zh-CN">
                <a:sym typeface="+mn-ea"/>
              </a:rPr>
              <a:t>Click directly on the appropriate major link according to your needs</a:t>
            </a:r>
            <a:endParaRPr lang="en-US" altLang="zh-CN"/>
          </a:p>
          <a:p>
            <a:endParaRPr lang="en-US" dirty="0">
              <a:sym typeface="+mn-ea"/>
            </a:endParaRPr>
          </a:p>
        </p:txBody>
      </p:sp>
      <p:pic>
        <p:nvPicPr>
          <p:cNvPr id="12" name="图片 12" descr="/private/var/folders/hy/12lx30g57ts3vn_ls2lh6dgr0000gn/T/com.kingsoft.wpsoffice.mac/picturecompress_20230525161604/output_1.pngoutput_1"/>
          <p:cNvPicPr>
            <a:picLocks noChangeAspect="1"/>
          </p:cNvPicPr>
          <p:nvPr/>
        </p:nvPicPr>
        <p:blipFill>
          <a:blip r:embed="rId1"/>
          <a:stretch>
            <a:fillRect/>
          </a:stretch>
        </p:blipFill>
        <p:spPr>
          <a:xfrm>
            <a:off x="1467485" y="2353945"/>
            <a:ext cx="7373620" cy="40278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630555" y="177165"/>
            <a:ext cx="6386195" cy="521970"/>
          </a:xfrm>
          <a:prstGeom prst="rect">
            <a:avLst/>
          </a:prstGeom>
          <a:noFill/>
        </p:spPr>
        <p:txBody>
          <a:bodyPr wrap="square" rtlCol="0">
            <a:spAutoFit/>
          </a:bodyPr>
          <a:lstStyle/>
          <a:p>
            <a:r>
              <a:rPr lang="en-US" altLang="zh-CN" sz="2800">
                <a:sym typeface="+mn-ea"/>
              </a:rPr>
              <a:t>Programs </a:t>
            </a:r>
            <a:endParaRPr lang="en-US" altLang="zh-CN" sz="2800">
              <a:sym typeface="+mn-ea"/>
            </a:endParaRPr>
          </a:p>
        </p:txBody>
      </p:sp>
      <p:sp>
        <p:nvSpPr>
          <p:cNvPr id="35" name="矩形 34"/>
          <p:cNvSpPr/>
          <p:nvPr/>
        </p:nvSpPr>
        <p:spPr>
          <a:xfrm>
            <a:off x="522741" y="176892"/>
            <a:ext cx="108000" cy="64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630555" y="1421765"/>
            <a:ext cx="10515600" cy="4351338"/>
          </a:xfrm>
        </p:spPr>
        <p:txBody>
          <a:bodyPr/>
          <a:p>
            <a:r>
              <a:rPr lang="en-US" altLang="zh-CN">
                <a:sym typeface="+mn-ea"/>
              </a:rPr>
              <a:t>feature also very prominently</a:t>
            </a:r>
            <a:endParaRPr lang="en-US" altLang="zh-CN">
              <a:sym typeface="+mn-ea"/>
            </a:endParaRPr>
          </a:p>
          <a:p>
            <a:r>
              <a:rPr lang="en-US" altLang="zh-CN">
                <a:sym typeface="+mn-ea"/>
              </a:rPr>
              <a:t>usually can find in “Academic” section</a:t>
            </a:r>
            <a:endParaRPr lang="en-US" altLang="zh-CN">
              <a:sym typeface="+mn-ea"/>
            </a:endParaRPr>
          </a:p>
        </p:txBody>
      </p:sp>
      <p:pic>
        <p:nvPicPr>
          <p:cNvPr id="14" name="图片 14" descr="/private/var/folders/hy/12lx30g57ts3vn_ls2lh6dgr0000gn/T/com.kingsoft.wpsoffice.mac/picturecompress_20230525161733/output_1.pngoutput_1"/>
          <p:cNvPicPr>
            <a:picLocks noChangeAspect="1"/>
          </p:cNvPicPr>
          <p:nvPr/>
        </p:nvPicPr>
        <p:blipFill>
          <a:blip r:embed="rId1"/>
          <a:srcRect r="49137"/>
          <a:stretch>
            <a:fillRect/>
          </a:stretch>
        </p:blipFill>
        <p:spPr>
          <a:xfrm>
            <a:off x="811530" y="3084830"/>
            <a:ext cx="2464435" cy="2571750"/>
          </a:xfrm>
          <a:prstGeom prst="rect">
            <a:avLst/>
          </a:prstGeom>
        </p:spPr>
      </p:pic>
      <p:pic>
        <p:nvPicPr>
          <p:cNvPr id="13" name="图片 13" descr="/private/var/folders/_t/k0nsrgxn39bdtvk4shx8zpfm0000gn/T/com.kingsoft.wpsoffice.mac/picturecompress_20230526002452/output_1.pngoutput_1"/>
          <p:cNvPicPr>
            <a:picLocks noChangeAspect="1"/>
          </p:cNvPicPr>
          <p:nvPr/>
        </p:nvPicPr>
        <p:blipFill>
          <a:blip r:embed="rId2"/>
          <a:srcRect/>
          <a:stretch>
            <a:fillRect/>
          </a:stretch>
        </p:blipFill>
        <p:spPr>
          <a:xfrm>
            <a:off x="3653155" y="3084830"/>
            <a:ext cx="2449195" cy="2604135"/>
          </a:xfrm>
          <a:prstGeom prst="rect">
            <a:avLst/>
          </a:prstGeom>
        </p:spPr>
      </p:pic>
      <p:pic>
        <p:nvPicPr>
          <p:cNvPr id="15" name="图片 15" descr="截屏2023-05-25 16.17.44"/>
          <p:cNvPicPr>
            <a:picLocks noChangeAspect="1"/>
          </p:cNvPicPr>
          <p:nvPr/>
        </p:nvPicPr>
        <p:blipFill>
          <a:blip r:embed="rId3"/>
          <a:srcRect r="49095"/>
          <a:stretch>
            <a:fillRect/>
          </a:stretch>
        </p:blipFill>
        <p:spPr>
          <a:xfrm>
            <a:off x="6392545" y="3117850"/>
            <a:ext cx="2425065" cy="25711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2300" y="133350"/>
            <a:ext cx="2585720" cy="583565"/>
          </a:xfrm>
          <a:prstGeom prst="rect">
            <a:avLst/>
          </a:prstGeom>
          <a:noFill/>
        </p:spPr>
        <p:txBody>
          <a:bodyPr wrap="square" rtlCol="0">
            <a:spAutoFit/>
          </a:bodyPr>
          <a:lstStyle/>
          <a:p>
            <a:r>
              <a:rPr lang="en-US" altLang="zh-CN" sz="3200">
                <a:sym typeface="+mn-ea"/>
              </a:rPr>
              <a:t>Internships</a:t>
            </a:r>
            <a:endParaRPr lang="en-US" altLang="zh-CN" sz="3200" spc="140" dirty="0">
              <a:solidFill>
                <a:schemeClr val="bg2">
                  <a:lumMod val="25000"/>
                </a:schemeClr>
              </a:solidFill>
              <a:latin typeface="思源黑体 CN Heavy" panose="020B0A00000000000000" pitchFamily="34" charset="-122"/>
              <a:ea typeface="思源黑体 CN Heavy" panose="020B0A00000000000000" pitchFamily="34" charset="-122"/>
              <a:sym typeface="+mn-ea"/>
            </a:endParaRPr>
          </a:p>
        </p:txBody>
      </p:sp>
      <p:sp>
        <p:nvSpPr>
          <p:cNvPr id="7" name="矩形 6"/>
          <p:cNvSpPr/>
          <p:nvPr/>
        </p:nvSpPr>
        <p:spPr>
          <a:xfrm>
            <a:off x="6078000" y="2467718"/>
            <a:ext cx="36000" cy="16129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90000"/>
                </a:schemeClr>
              </a:solidFill>
            </a:endParaRPr>
          </a:p>
        </p:txBody>
      </p:sp>
      <p:sp>
        <p:nvSpPr>
          <p:cNvPr id="21" name="矩形 20"/>
          <p:cNvSpPr/>
          <p:nvPr/>
        </p:nvSpPr>
        <p:spPr>
          <a:xfrm>
            <a:off x="522741" y="176892"/>
            <a:ext cx="108000" cy="64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内容占位符 3"/>
          <p:cNvSpPr>
            <a:spLocks noGrp="1"/>
          </p:cNvSpPr>
          <p:nvPr>
            <p:ph idx="1"/>
          </p:nvPr>
        </p:nvSpPr>
        <p:spPr>
          <a:xfrm>
            <a:off x="1676400" y="2096770"/>
            <a:ext cx="10515600" cy="4351338"/>
          </a:xfrm>
        </p:spPr>
        <p:txBody>
          <a:bodyPr/>
          <a:p>
            <a:r>
              <a:rPr lang="zh-CN" altLang="en-US"/>
              <a:t> Career service center  </a:t>
            </a:r>
            <a:endParaRPr lang="zh-CN" altLang="en-US"/>
          </a:p>
          <a:p>
            <a:r>
              <a:rPr lang="en-US" altLang="zh-CN"/>
              <a:t> </a:t>
            </a:r>
            <a:r>
              <a:rPr lang="zh-CN" altLang="en-US"/>
              <a:t>Career fairs  </a:t>
            </a:r>
            <a:endParaRPr lang="zh-CN" altLang="en-US"/>
          </a:p>
          <a:p>
            <a:r>
              <a:rPr lang="en-US" altLang="zh-CN"/>
              <a:t> </a:t>
            </a:r>
            <a:r>
              <a:rPr lang="zh-CN" altLang="en-US"/>
              <a:t>Faculty and alumni</a:t>
            </a:r>
            <a:endParaRPr lang="zh-CN" altLang="en-US"/>
          </a:p>
          <a:p>
            <a:r>
              <a:rPr lang="en-US" altLang="zh-CN"/>
              <a:t> ...</a:t>
            </a:r>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597535" y="133350"/>
            <a:ext cx="3582670" cy="521970"/>
          </a:xfrm>
          <a:prstGeom prst="rect">
            <a:avLst/>
          </a:prstGeom>
          <a:noFill/>
        </p:spPr>
        <p:txBody>
          <a:bodyPr wrap="square" rtlCol="0">
            <a:spAutoFit/>
          </a:bodyPr>
          <a:lstStyle/>
          <a:p>
            <a:r>
              <a:rPr lang="zh-CN" altLang="en-US" sz="2800" spc="140" dirty="0">
                <a:solidFill>
                  <a:schemeClr val="bg2">
                    <a:lumMod val="25000"/>
                  </a:schemeClr>
                </a:solidFill>
                <a:latin typeface="思源黑体 CN Heavy" panose="020B0A00000000000000" pitchFamily="34" charset="-122"/>
                <a:ea typeface="思源黑体 CN Heavy" panose="020B0A00000000000000" pitchFamily="34" charset="-122"/>
              </a:rPr>
              <a:t>Characteristics </a:t>
            </a:r>
            <a:endParaRPr lang="zh-CN" altLang="en-US" sz="2800" spc="14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55" name="矩形 54"/>
          <p:cNvSpPr/>
          <p:nvPr/>
        </p:nvSpPr>
        <p:spPr>
          <a:xfrm>
            <a:off x="522741" y="176892"/>
            <a:ext cx="108000" cy="64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rcRect l="15312" t="11395" r="12093" b="7870"/>
          <a:stretch>
            <a:fillRect/>
          </a:stretch>
        </p:blipFill>
        <p:spPr>
          <a:xfrm>
            <a:off x="5887085" y="1704975"/>
            <a:ext cx="5837555" cy="4197350"/>
          </a:xfrm>
          <a:prstGeom prst="rect">
            <a:avLst/>
          </a:prstGeom>
          <a:noFill/>
          <a:ln>
            <a:noFill/>
          </a:ln>
        </p:spPr>
      </p:pic>
      <p:sp>
        <p:nvSpPr>
          <p:cNvPr id="3" name="文本框 2"/>
          <p:cNvSpPr txBox="1"/>
          <p:nvPr/>
        </p:nvSpPr>
        <p:spPr>
          <a:xfrm>
            <a:off x="222885" y="3245485"/>
            <a:ext cx="5558155" cy="1198880"/>
          </a:xfrm>
          <a:prstGeom prst="rect">
            <a:avLst/>
          </a:prstGeom>
          <a:noFill/>
        </p:spPr>
        <p:txBody>
          <a:bodyPr wrap="square" rtlCol="0">
            <a:spAutoFit/>
          </a:bodyPr>
          <a:p>
            <a:pPr algn="ctr"/>
            <a:r>
              <a:rPr lang="en-US" altLang="zh-CN" sz="2400">
                <a:latin typeface="Al Tarikh" panose="00000400000000000000" charset="0"/>
                <a:cs typeface="Al Tarikh" panose="00000400000000000000" charset="0"/>
                <a:sym typeface="+mn-ea"/>
              </a:rPr>
              <a:t>Does not feature very prominently</a:t>
            </a:r>
            <a:endParaRPr lang="en-US" altLang="zh-CN" sz="2400">
              <a:latin typeface="Al Tarikh" panose="00000400000000000000" charset="0"/>
              <a:cs typeface="Al Tarikh" panose="00000400000000000000" charset="0"/>
            </a:endParaRPr>
          </a:p>
          <a:p>
            <a:pPr algn="ctr"/>
            <a:r>
              <a:rPr lang="en-US" altLang="zh-CN" sz="2400">
                <a:latin typeface="Al Tarikh" panose="00000400000000000000" charset="0"/>
                <a:cs typeface="Al Tarikh" panose="00000400000000000000" charset="0"/>
                <a:sym typeface="+mn-ea"/>
              </a:rPr>
              <a:t>may have other names, </a:t>
            </a:r>
            <a:endParaRPr lang="en-US" altLang="zh-CN" sz="2400">
              <a:latin typeface="Al Tarikh" panose="00000400000000000000" charset="0"/>
              <a:cs typeface="Al Tarikh" panose="00000400000000000000" charset="0"/>
              <a:sym typeface="+mn-ea"/>
            </a:endParaRPr>
          </a:p>
          <a:p>
            <a:pPr algn="ctr"/>
            <a:r>
              <a:rPr lang="en-US" altLang="zh-CN" sz="2400">
                <a:latin typeface="Al Tarikh" panose="00000400000000000000" charset="0"/>
                <a:cs typeface="Al Tarikh" panose="00000400000000000000" charset="0"/>
                <a:sym typeface="+mn-ea"/>
              </a:rPr>
              <a:t>e.g “Working at Vanderbilt”</a:t>
            </a:r>
            <a:endParaRPr lang="en-US" altLang="zh-CN" sz="2400" dirty="0" smtClean="0">
              <a:latin typeface="Al Tarikh" panose="00000400000000000000" charset="0"/>
              <a:ea typeface="思源黑体 CN Medium" panose="020B0600000000000000" pitchFamily="34" charset="-122"/>
              <a:cs typeface="Al Tarikh" panose="00000400000000000000"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597475" y="133350"/>
            <a:ext cx="2610409" cy="521970"/>
          </a:xfrm>
          <a:prstGeom prst="rect">
            <a:avLst/>
          </a:prstGeom>
          <a:noFill/>
        </p:spPr>
        <p:txBody>
          <a:bodyPr wrap="square" rtlCol="0">
            <a:spAutoFit/>
          </a:bodyPr>
          <a:lstStyle/>
          <a:p>
            <a:r>
              <a:rPr lang="en-US" altLang="zh-CN" sz="2800" spc="140" dirty="0">
                <a:solidFill>
                  <a:schemeClr val="bg2">
                    <a:lumMod val="25000"/>
                  </a:schemeClr>
                </a:solidFill>
                <a:latin typeface="思源黑体 CN Heavy" panose="020B0A00000000000000" pitchFamily="34" charset="-122"/>
                <a:ea typeface="思源黑体 CN Heavy" panose="020B0A00000000000000" pitchFamily="34" charset="-122"/>
              </a:rPr>
              <a:t>New </a:t>
            </a:r>
            <a:r>
              <a:rPr lang="en-US" altLang="zh-CN" sz="2800" spc="140" dirty="0">
                <a:solidFill>
                  <a:schemeClr val="bg2">
                    <a:lumMod val="25000"/>
                  </a:schemeClr>
                </a:solidFill>
                <a:latin typeface="思源黑体 CN Heavy" panose="020B0A00000000000000" pitchFamily="34" charset="-122"/>
                <a:ea typeface="思源黑体 CN Heavy" panose="020B0A00000000000000" pitchFamily="34" charset="-122"/>
              </a:rPr>
              <a:t>Pages</a:t>
            </a:r>
            <a:endParaRPr lang="en-US" altLang="zh-CN" sz="2800" spc="140" dirty="0">
              <a:solidFill>
                <a:schemeClr val="bg2">
                  <a:lumMod val="25000"/>
                </a:schemeClr>
              </a:solidFill>
              <a:latin typeface="思源黑体 CN Heavy" panose="020B0A00000000000000" pitchFamily="34" charset="-122"/>
              <a:ea typeface="思源黑体 CN Heavy" panose="020B0A00000000000000" pitchFamily="34" charset="-122"/>
            </a:endParaRPr>
          </a:p>
        </p:txBody>
      </p:sp>
      <p:sp>
        <p:nvSpPr>
          <p:cNvPr id="27" name="矩形 26"/>
          <p:cNvSpPr/>
          <p:nvPr/>
        </p:nvSpPr>
        <p:spPr>
          <a:xfrm>
            <a:off x="655531" y="608256"/>
            <a:ext cx="1992661" cy="307777"/>
          </a:xfrm>
          <a:prstGeom prst="rect">
            <a:avLst/>
          </a:prstGeom>
        </p:spPr>
        <p:txBody>
          <a:bodyPr wrap="none">
            <a:spAutoFit/>
          </a:bodyPr>
          <a:lstStyle/>
          <a:p>
            <a:r>
              <a:rPr lang="en-US" altLang="zh-CN" sz="1400" dirty="0">
                <a:solidFill>
                  <a:schemeClr val="bg2">
                    <a:lumMod val="50000"/>
                  </a:schemeClr>
                </a:solidFill>
                <a:latin typeface="Segoe UI" panose="020B0502040204020203" pitchFamily="34" charset="0"/>
                <a:ea typeface="微软雅黑 Light" panose="020B0502040204020203" pitchFamily="34" charset="-122"/>
                <a:cs typeface="Segoe UI" panose="020B0502040204020203" pitchFamily="34" charset="0"/>
              </a:rPr>
              <a:t>Nunc </a:t>
            </a:r>
            <a:r>
              <a:rPr lang="en-US" altLang="zh-CN" sz="1400" dirty="0" err="1">
                <a:solidFill>
                  <a:schemeClr val="bg2">
                    <a:lumMod val="50000"/>
                  </a:schemeClr>
                </a:solidFill>
                <a:latin typeface="Segoe UI" panose="020B0502040204020203" pitchFamily="34" charset="0"/>
                <a:ea typeface="微软雅黑 Light" panose="020B0502040204020203" pitchFamily="34" charset="-122"/>
                <a:cs typeface="Segoe UI" panose="020B0502040204020203" pitchFamily="34" charset="0"/>
              </a:rPr>
              <a:t>viverra</a:t>
            </a:r>
            <a:r>
              <a:rPr lang="en-US" altLang="zh-CN" sz="1400" dirty="0">
                <a:solidFill>
                  <a:schemeClr val="bg2">
                    <a:lumMod val="50000"/>
                  </a:schemeClr>
                </a:solidFill>
                <a:latin typeface="Segoe UI" panose="020B0502040204020203" pitchFamily="34" charset="0"/>
                <a:ea typeface="微软雅黑 Light" panose="020B0502040204020203" pitchFamily="34" charset="-122"/>
                <a:cs typeface="Segoe UI" panose="020B0502040204020203" pitchFamily="34" charset="0"/>
              </a:rPr>
              <a:t> </a:t>
            </a:r>
            <a:r>
              <a:rPr lang="en-US" altLang="zh-CN" sz="1400" dirty="0" err="1">
                <a:solidFill>
                  <a:schemeClr val="bg2">
                    <a:lumMod val="50000"/>
                  </a:schemeClr>
                </a:solidFill>
                <a:latin typeface="Segoe UI" panose="020B0502040204020203" pitchFamily="34" charset="0"/>
                <a:ea typeface="微软雅黑 Light" panose="020B0502040204020203" pitchFamily="34" charset="-122"/>
                <a:cs typeface="Segoe UI" panose="020B0502040204020203" pitchFamily="34" charset="0"/>
              </a:rPr>
              <a:t>imperdiet</a:t>
            </a:r>
            <a:endParaRPr lang="zh-CN" altLang="en-US" sz="1400" dirty="0">
              <a:solidFill>
                <a:schemeClr val="bg2">
                  <a:lumMod val="50000"/>
                </a:schemeClr>
              </a:solidFill>
              <a:latin typeface="Segoe UI" panose="020B0502040204020203" pitchFamily="34" charset="0"/>
              <a:ea typeface="微软雅黑 Light" panose="020B0502040204020203" pitchFamily="34" charset="-122"/>
              <a:cs typeface="Segoe UI" panose="020B0502040204020203" pitchFamily="34" charset="0"/>
            </a:endParaRPr>
          </a:p>
        </p:txBody>
      </p:sp>
      <p:sp>
        <p:nvSpPr>
          <p:cNvPr id="28" name="矩形 27"/>
          <p:cNvSpPr/>
          <p:nvPr/>
        </p:nvSpPr>
        <p:spPr>
          <a:xfrm>
            <a:off x="522741" y="176892"/>
            <a:ext cx="108000" cy="64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a:off x="930910" y="1346200"/>
            <a:ext cx="8710295" cy="3608070"/>
          </a:xfrm>
          <a:prstGeom prst="rect">
            <a:avLst/>
          </a:prstGeom>
        </p:spPr>
      </p:pic>
      <p:pic>
        <p:nvPicPr>
          <p:cNvPr id="3" name="图片 2" descr="/private/var/folders/xj/dzq_j5p90kv_nlxr9fb30q7m0000gn/T/com.kingsoft.wpsoffice.mac/picturecompress_20230525101441/output_1.pngoutput_1"/>
          <p:cNvPicPr>
            <a:picLocks noChangeAspect="1"/>
          </p:cNvPicPr>
          <p:nvPr/>
        </p:nvPicPr>
        <p:blipFill>
          <a:blip r:embed="rId2"/>
          <a:srcRect/>
          <a:stretch>
            <a:fillRect/>
          </a:stretch>
        </p:blipFill>
        <p:spPr>
          <a:xfrm>
            <a:off x="1153795" y="2950845"/>
            <a:ext cx="4846320" cy="3451225"/>
          </a:xfrm>
          <a:prstGeom prst="rect">
            <a:avLst/>
          </a:prstGeom>
          <a:noFill/>
          <a:ln>
            <a:noFill/>
          </a:ln>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dirty="0" smtClean="0">
            <a:latin typeface="思源黑体 CN Medium" panose="020B0600000000000000" pitchFamily="34" charset="-122"/>
            <a:ea typeface="思源黑体 CN Medium" panose="020B0600000000000000"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dirty="0" smtClean="0">
            <a:latin typeface="思源黑体 CN Medium" panose="020B0600000000000000" pitchFamily="34" charset="-122"/>
            <a:ea typeface="思源黑体 CN Medium" panose="020B0600000000000000"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1610</Words>
  <Application>WPS 文字</Application>
  <PresentationFormat>宽屏</PresentationFormat>
  <Paragraphs>114</Paragraphs>
  <Slides>20</Slides>
  <Notes>0</Notes>
  <HiddenSlides>0</HiddenSlides>
  <MMClips>0</MMClips>
  <ScaleCrop>false</ScaleCrop>
  <HeadingPairs>
    <vt:vector size="6" baseType="variant">
      <vt:variant>
        <vt:lpstr>已用的字体</vt:lpstr>
      </vt:variant>
      <vt:variant>
        <vt:i4>26</vt:i4>
      </vt:variant>
      <vt:variant>
        <vt:lpstr>主题</vt:lpstr>
      </vt:variant>
      <vt:variant>
        <vt:i4>2</vt:i4>
      </vt:variant>
      <vt:variant>
        <vt:lpstr>幻灯片标题</vt:lpstr>
      </vt:variant>
      <vt:variant>
        <vt:i4>20</vt:i4>
      </vt:variant>
    </vt:vector>
  </HeadingPairs>
  <TitlesOfParts>
    <vt:vector size="48" baseType="lpstr">
      <vt:lpstr>Arial</vt:lpstr>
      <vt:lpstr>宋体</vt:lpstr>
      <vt:lpstr>Wingdings</vt:lpstr>
      <vt:lpstr>思源黑体 CN Medium</vt:lpstr>
      <vt:lpstr>汉仪中黑KW</vt:lpstr>
      <vt:lpstr>思源黑体 CN Bold</vt:lpstr>
      <vt:lpstr>Segoe UI</vt:lpstr>
      <vt:lpstr>微软雅黑 Light</vt:lpstr>
      <vt:lpstr>思源黑体 CN Light</vt:lpstr>
      <vt:lpstr>微软雅黑</vt:lpstr>
      <vt:lpstr>汉仪旗黑</vt:lpstr>
      <vt:lpstr>思源黑体 CN Heavy</vt:lpstr>
      <vt:lpstr>等线</vt:lpstr>
      <vt:lpstr>宋体</vt:lpstr>
      <vt:lpstr>Arial Unicode MS</vt:lpstr>
      <vt:lpstr>Calibri</vt:lpstr>
      <vt:lpstr>Helvetica Neue</vt:lpstr>
      <vt:lpstr>汉仪书宋二KW</vt:lpstr>
      <vt:lpstr>等线 Light</vt:lpstr>
      <vt:lpstr>汉仪中等线KW</vt:lpstr>
      <vt:lpstr>微软雅黑</vt:lpstr>
      <vt:lpstr>微软雅黑 Light</vt:lpstr>
      <vt:lpstr>思源黑体 CN Bold</vt:lpstr>
      <vt:lpstr>思源黑体 CN Heavy</vt:lpstr>
      <vt:lpstr>思源黑体 CN Medium</vt:lpstr>
      <vt:lpstr>Al Tarikh</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Em_a D</cp:lastModifiedBy>
  <cp:revision>21</cp:revision>
  <dcterms:created xsi:type="dcterms:W3CDTF">2023-05-26T01:46:24Z</dcterms:created>
  <dcterms:modified xsi:type="dcterms:W3CDTF">2023-05-26T01:46:24Z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2052-5.4.0.7913</vt:lpwstr>
  </property>
  <property fmtid="{D5CDD505-2E9C-101B-9397-08002B2CF9AE}" pid="3" name="KSOTemplateUUID">
    <vt:lpwstr>v1.0_mb_4Itz2EARdnsfvrbFWlH9iQ==</vt:lpwstr>
  </property>
  <property fmtid="{D5CDD505-2E9C-101B-9397-08002B2CF9AE}" pid="4" name="ICV">
    <vt:lpwstr>1B90E70D3ECF584159816F6461187F4B_41</vt:lpwstr>
  </property>
</Properties>
</file>